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7" r:id="rId2"/>
    <p:sldId id="258" r:id="rId3"/>
    <p:sldId id="259"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6F1D66EC-E905-4CFB-B493-5ACB0982C68F}" type="datetimeFigureOut">
              <a:rPr lang="en-US" smtClean="0"/>
              <a:t>10/25/2017</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EA1D924E-8EFF-416F-B073-8A99B2570790}"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67464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1D66EC-E905-4CFB-B493-5ACB0982C68F}"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D924E-8EFF-416F-B073-8A99B2570790}" type="slidenum">
              <a:rPr lang="en-US" smtClean="0"/>
              <a:t>‹#›</a:t>
            </a:fld>
            <a:endParaRPr lang="en-US"/>
          </a:p>
        </p:txBody>
      </p:sp>
    </p:spTree>
    <p:extLst>
      <p:ext uri="{BB962C8B-B14F-4D97-AF65-F5344CB8AC3E}">
        <p14:creationId xmlns:p14="http://schemas.microsoft.com/office/powerpoint/2010/main" val="136798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1D66EC-E905-4CFB-B493-5ACB0982C68F}"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D924E-8EFF-416F-B073-8A99B2570790}" type="slidenum">
              <a:rPr lang="en-US" smtClean="0"/>
              <a:t>‹#›</a:t>
            </a:fld>
            <a:endParaRPr lang="en-US"/>
          </a:p>
        </p:txBody>
      </p:sp>
    </p:spTree>
    <p:extLst>
      <p:ext uri="{BB962C8B-B14F-4D97-AF65-F5344CB8AC3E}">
        <p14:creationId xmlns:p14="http://schemas.microsoft.com/office/powerpoint/2010/main" val="3609287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1D66EC-E905-4CFB-B493-5ACB0982C68F}"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D924E-8EFF-416F-B073-8A99B2570790}"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63659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1D66EC-E905-4CFB-B493-5ACB0982C68F}"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D924E-8EFF-416F-B073-8A99B2570790}" type="slidenum">
              <a:rPr lang="en-US" smtClean="0"/>
              <a:t>‹#›</a:t>
            </a:fld>
            <a:endParaRPr lang="en-US"/>
          </a:p>
        </p:txBody>
      </p:sp>
    </p:spTree>
    <p:extLst>
      <p:ext uri="{BB962C8B-B14F-4D97-AF65-F5344CB8AC3E}">
        <p14:creationId xmlns:p14="http://schemas.microsoft.com/office/powerpoint/2010/main" val="4019676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F1D66EC-E905-4CFB-B493-5ACB0982C68F}" type="datetimeFigureOut">
              <a:rPr lang="en-US" smtClean="0"/>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1D924E-8EFF-416F-B073-8A99B2570790}" type="slidenum">
              <a:rPr lang="en-US" smtClean="0"/>
              <a:t>‹#›</a:t>
            </a:fld>
            <a:endParaRPr lang="en-US"/>
          </a:p>
        </p:txBody>
      </p:sp>
    </p:spTree>
    <p:extLst>
      <p:ext uri="{BB962C8B-B14F-4D97-AF65-F5344CB8AC3E}">
        <p14:creationId xmlns:p14="http://schemas.microsoft.com/office/powerpoint/2010/main" val="2387659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F1D66EC-E905-4CFB-B493-5ACB0982C68F}" type="datetimeFigureOut">
              <a:rPr lang="en-US" smtClean="0"/>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1D924E-8EFF-416F-B073-8A99B2570790}" type="slidenum">
              <a:rPr lang="en-US" smtClean="0"/>
              <a:t>‹#›</a:t>
            </a:fld>
            <a:endParaRPr lang="en-US"/>
          </a:p>
        </p:txBody>
      </p:sp>
    </p:spTree>
    <p:extLst>
      <p:ext uri="{BB962C8B-B14F-4D97-AF65-F5344CB8AC3E}">
        <p14:creationId xmlns:p14="http://schemas.microsoft.com/office/powerpoint/2010/main" val="3157158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1D66EC-E905-4CFB-B493-5ACB0982C68F}"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D924E-8EFF-416F-B073-8A99B2570790}" type="slidenum">
              <a:rPr lang="en-US" smtClean="0"/>
              <a:t>‹#›</a:t>
            </a:fld>
            <a:endParaRPr lang="en-US"/>
          </a:p>
        </p:txBody>
      </p:sp>
    </p:spTree>
    <p:extLst>
      <p:ext uri="{BB962C8B-B14F-4D97-AF65-F5344CB8AC3E}">
        <p14:creationId xmlns:p14="http://schemas.microsoft.com/office/powerpoint/2010/main" val="1597416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1D66EC-E905-4CFB-B493-5ACB0982C68F}"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D924E-8EFF-416F-B073-8A99B2570790}" type="slidenum">
              <a:rPr lang="en-US" smtClean="0"/>
              <a:t>‹#›</a:t>
            </a:fld>
            <a:endParaRPr lang="en-US"/>
          </a:p>
        </p:txBody>
      </p:sp>
    </p:spTree>
    <p:extLst>
      <p:ext uri="{BB962C8B-B14F-4D97-AF65-F5344CB8AC3E}">
        <p14:creationId xmlns:p14="http://schemas.microsoft.com/office/powerpoint/2010/main" val="1461199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1D66EC-E905-4CFB-B493-5ACB0982C68F}"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D924E-8EFF-416F-B073-8A99B2570790}" type="slidenum">
              <a:rPr lang="en-US" smtClean="0"/>
              <a:t>‹#›</a:t>
            </a:fld>
            <a:endParaRPr lang="en-US"/>
          </a:p>
        </p:txBody>
      </p:sp>
    </p:spTree>
    <p:extLst>
      <p:ext uri="{BB962C8B-B14F-4D97-AF65-F5344CB8AC3E}">
        <p14:creationId xmlns:p14="http://schemas.microsoft.com/office/powerpoint/2010/main" val="168221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1D66EC-E905-4CFB-B493-5ACB0982C68F}"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D924E-8EFF-416F-B073-8A99B2570790}" type="slidenum">
              <a:rPr lang="en-US" smtClean="0"/>
              <a:t>‹#›</a:t>
            </a:fld>
            <a:endParaRPr lang="en-US"/>
          </a:p>
        </p:txBody>
      </p:sp>
    </p:spTree>
    <p:extLst>
      <p:ext uri="{BB962C8B-B14F-4D97-AF65-F5344CB8AC3E}">
        <p14:creationId xmlns:p14="http://schemas.microsoft.com/office/powerpoint/2010/main" val="3595530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1D66EC-E905-4CFB-B493-5ACB0982C68F}"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D924E-8EFF-416F-B073-8A99B2570790}" type="slidenum">
              <a:rPr lang="en-US" smtClean="0"/>
              <a:t>‹#›</a:t>
            </a:fld>
            <a:endParaRPr lang="en-US"/>
          </a:p>
        </p:txBody>
      </p:sp>
    </p:spTree>
    <p:extLst>
      <p:ext uri="{BB962C8B-B14F-4D97-AF65-F5344CB8AC3E}">
        <p14:creationId xmlns:p14="http://schemas.microsoft.com/office/powerpoint/2010/main" val="2406166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1D66EC-E905-4CFB-B493-5ACB0982C68F}"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D924E-8EFF-416F-B073-8A99B2570790}" type="slidenum">
              <a:rPr lang="en-US" smtClean="0"/>
              <a:t>‹#›</a:t>
            </a:fld>
            <a:endParaRPr lang="en-US"/>
          </a:p>
        </p:txBody>
      </p:sp>
    </p:spTree>
    <p:extLst>
      <p:ext uri="{BB962C8B-B14F-4D97-AF65-F5344CB8AC3E}">
        <p14:creationId xmlns:p14="http://schemas.microsoft.com/office/powerpoint/2010/main" val="87827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1D66EC-E905-4CFB-B493-5ACB0982C68F}" type="datetimeFigureOut">
              <a:rPr lang="en-US" smtClean="0"/>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1D924E-8EFF-416F-B073-8A99B2570790}" type="slidenum">
              <a:rPr lang="en-US" smtClean="0"/>
              <a:t>‹#›</a:t>
            </a:fld>
            <a:endParaRPr lang="en-US"/>
          </a:p>
        </p:txBody>
      </p:sp>
    </p:spTree>
    <p:extLst>
      <p:ext uri="{BB962C8B-B14F-4D97-AF65-F5344CB8AC3E}">
        <p14:creationId xmlns:p14="http://schemas.microsoft.com/office/powerpoint/2010/main" val="404655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1D66EC-E905-4CFB-B493-5ACB0982C68F}" type="datetimeFigureOut">
              <a:rPr lang="en-US" smtClean="0"/>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1D924E-8EFF-416F-B073-8A99B2570790}" type="slidenum">
              <a:rPr lang="en-US" smtClean="0"/>
              <a:t>‹#›</a:t>
            </a:fld>
            <a:endParaRPr lang="en-US"/>
          </a:p>
        </p:txBody>
      </p:sp>
    </p:spTree>
    <p:extLst>
      <p:ext uri="{BB962C8B-B14F-4D97-AF65-F5344CB8AC3E}">
        <p14:creationId xmlns:p14="http://schemas.microsoft.com/office/powerpoint/2010/main" val="112868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D66EC-E905-4CFB-B493-5ACB0982C68F}" type="datetimeFigureOut">
              <a:rPr lang="en-US" smtClean="0"/>
              <a:t>10/25/2017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1D924E-8EFF-416F-B073-8A99B2570790}" type="slidenum">
              <a:rPr lang="en-US" smtClean="0"/>
              <a:t>‹#›</a:t>
            </a:fld>
            <a:endParaRPr lang="en-US"/>
          </a:p>
        </p:txBody>
      </p:sp>
    </p:spTree>
    <p:extLst>
      <p:ext uri="{BB962C8B-B14F-4D97-AF65-F5344CB8AC3E}">
        <p14:creationId xmlns:p14="http://schemas.microsoft.com/office/powerpoint/2010/main" val="1468772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1D66EC-E905-4CFB-B493-5ACB0982C68F}"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D924E-8EFF-416F-B073-8A99B2570790}" type="slidenum">
              <a:rPr lang="en-US" smtClean="0"/>
              <a:t>‹#›</a:t>
            </a:fld>
            <a:endParaRPr lang="en-US"/>
          </a:p>
        </p:txBody>
      </p:sp>
    </p:spTree>
    <p:extLst>
      <p:ext uri="{BB962C8B-B14F-4D97-AF65-F5344CB8AC3E}">
        <p14:creationId xmlns:p14="http://schemas.microsoft.com/office/powerpoint/2010/main" val="1868022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1D66EC-E905-4CFB-B493-5ACB0982C68F}"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D924E-8EFF-416F-B073-8A99B2570790}" type="slidenum">
              <a:rPr lang="en-US" smtClean="0"/>
              <a:t>‹#›</a:t>
            </a:fld>
            <a:endParaRPr lang="en-US"/>
          </a:p>
        </p:txBody>
      </p:sp>
    </p:spTree>
    <p:extLst>
      <p:ext uri="{BB962C8B-B14F-4D97-AF65-F5344CB8AC3E}">
        <p14:creationId xmlns:p14="http://schemas.microsoft.com/office/powerpoint/2010/main" val="950462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6F1D66EC-E905-4CFB-B493-5ACB0982C68F}" type="datetimeFigureOut">
              <a:rPr lang="en-US" smtClean="0"/>
              <a:t>10/25/2017</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EA1D924E-8EFF-416F-B073-8A99B2570790}" type="slidenum">
              <a:rPr lang="en-US" smtClean="0"/>
              <a:t>‹#›</a:t>
            </a:fld>
            <a:endParaRPr lang="en-US"/>
          </a:p>
        </p:txBody>
      </p:sp>
    </p:spTree>
    <p:extLst>
      <p:ext uri="{BB962C8B-B14F-4D97-AF65-F5344CB8AC3E}">
        <p14:creationId xmlns:p14="http://schemas.microsoft.com/office/powerpoint/2010/main" val="91141906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video" Target="https://www.youtube.com/embed/O2dEuMFR8k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5782" y="685800"/>
            <a:ext cx="11083407" cy="1158140"/>
          </a:xfrm>
        </p:spPr>
        <p:txBody>
          <a:bodyPr/>
          <a:lstStyle/>
          <a:p>
            <a:r>
              <a:rPr lang="en-US" dirty="0" smtClean="0"/>
              <a:t>ELA Agenda: 					    </a:t>
            </a:r>
            <a:r>
              <a:rPr lang="en-US" dirty="0" smtClean="0"/>
              <a:t>     10/25/17</a:t>
            </a:r>
            <a:endParaRPr lang="en-US" dirty="0"/>
          </a:p>
        </p:txBody>
      </p:sp>
      <p:sp>
        <p:nvSpPr>
          <p:cNvPr id="5" name="Content Placeholder 4"/>
          <p:cNvSpPr>
            <a:spLocks noGrp="1"/>
          </p:cNvSpPr>
          <p:nvPr>
            <p:ph sz="quarter" idx="13"/>
          </p:nvPr>
        </p:nvSpPr>
        <p:spPr>
          <a:xfrm>
            <a:off x="385782" y="1671146"/>
            <a:ext cx="4695496" cy="3703439"/>
          </a:xfrm>
        </p:spPr>
        <p:txBody>
          <a:bodyPr anchor="t">
            <a:normAutofit lnSpcReduction="10000"/>
          </a:bodyPr>
          <a:lstStyle/>
          <a:p>
            <a:pPr marL="0" indent="0">
              <a:buNone/>
            </a:pPr>
            <a:r>
              <a:rPr lang="en-US" sz="2800" dirty="0" smtClean="0"/>
              <a:t>Warm Up: </a:t>
            </a:r>
          </a:p>
          <a:p>
            <a:r>
              <a:rPr lang="en-US" sz="2800" dirty="0" smtClean="0"/>
              <a:t>Read your individual Novel for 15 min</a:t>
            </a:r>
          </a:p>
          <a:p>
            <a:r>
              <a:rPr lang="en-US" sz="2800" dirty="0" smtClean="0"/>
              <a:t>have a book talk with Harris</a:t>
            </a:r>
          </a:p>
          <a:p>
            <a:pPr lvl="1"/>
            <a:r>
              <a:rPr lang="en-US" sz="2400" dirty="0" smtClean="0"/>
              <a:t>Bring SSR Sheet</a:t>
            </a:r>
          </a:p>
          <a:p>
            <a:pPr lvl="1"/>
            <a:r>
              <a:rPr lang="en-US" sz="2400" dirty="0" smtClean="0"/>
              <a:t>Bring Novel you will discuss  </a:t>
            </a:r>
          </a:p>
          <a:p>
            <a:pPr lvl="1"/>
            <a:endParaRPr lang="en-US" dirty="0"/>
          </a:p>
        </p:txBody>
      </p:sp>
      <p:sp>
        <p:nvSpPr>
          <p:cNvPr id="6" name="Content Placeholder 5"/>
          <p:cNvSpPr>
            <a:spLocks noGrp="1"/>
          </p:cNvSpPr>
          <p:nvPr>
            <p:ph sz="quarter" idx="14"/>
          </p:nvPr>
        </p:nvSpPr>
        <p:spPr>
          <a:xfrm>
            <a:off x="5081278" y="1671145"/>
            <a:ext cx="6596916" cy="3919757"/>
          </a:xfrm>
        </p:spPr>
        <p:txBody>
          <a:bodyPr>
            <a:normAutofit fontScale="25000" lnSpcReduction="20000"/>
          </a:bodyPr>
          <a:lstStyle/>
          <a:p>
            <a:r>
              <a:rPr lang="en-US" sz="8000" dirty="0" smtClean="0"/>
              <a:t>Rhetorical Devices Notes w/Ted Ed</a:t>
            </a:r>
          </a:p>
          <a:p>
            <a:pPr lvl="1"/>
            <a:r>
              <a:rPr lang="en-US" sz="8000" dirty="0" smtClean="0"/>
              <a:t>Shoulder Partners: Create ways to remember Ethos, Logos and Pathos (10 min) </a:t>
            </a:r>
          </a:p>
          <a:p>
            <a:pPr lvl="2"/>
            <a:r>
              <a:rPr lang="en-US" sz="7200" dirty="0" smtClean="0"/>
              <a:t>EX. Logos=Logic which includes facts and stats </a:t>
            </a:r>
          </a:p>
          <a:p>
            <a:r>
              <a:rPr lang="en-US" sz="8000" dirty="0" smtClean="0"/>
              <a:t>Read </a:t>
            </a:r>
            <a:r>
              <a:rPr lang="en-US" sz="8000" dirty="0" err="1" smtClean="0"/>
              <a:t>chp</a:t>
            </a:r>
            <a:r>
              <a:rPr lang="en-US" sz="8000" dirty="0" smtClean="0"/>
              <a:t>. 3 of Animal Farm</a:t>
            </a:r>
          </a:p>
          <a:p>
            <a:pPr lvl="1"/>
            <a:r>
              <a:rPr lang="en-US" sz="8000" dirty="0"/>
              <a:t>Finish comprehension ?’s </a:t>
            </a:r>
            <a:r>
              <a:rPr lang="en-US" sz="8000" dirty="0" smtClean="0"/>
              <a:t>for chapters 1-3</a:t>
            </a:r>
          </a:p>
          <a:p>
            <a:pPr lvl="1"/>
            <a:r>
              <a:rPr lang="en-US" sz="8000" dirty="0" smtClean="0"/>
              <a:t>Trade and Grade</a:t>
            </a:r>
          </a:p>
          <a:p>
            <a:pPr lvl="1"/>
            <a:endParaRPr lang="en-US" sz="2400" dirty="0" smtClean="0"/>
          </a:p>
          <a:p>
            <a:pPr lvl="1"/>
            <a:endParaRPr lang="en-US" dirty="0"/>
          </a:p>
        </p:txBody>
      </p:sp>
    </p:spTree>
    <p:extLst>
      <p:ext uri="{BB962C8B-B14F-4D97-AF65-F5344CB8AC3E}">
        <p14:creationId xmlns:p14="http://schemas.microsoft.com/office/powerpoint/2010/main" val="1051489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Rhetorical Devices: </a:t>
            </a:r>
            <a:r>
              <a:rPr lang="en-US" dirty="0"/>
              <a:t>Ways to Persuade People to the Way you </a:t>
            </a:r>
            <a:r>
              <a:rPr lang="en-US" dirty="0" smtClean="0"/>
              <a:t>think </a:t>
            </a:r>
            <a:br>
              <a:rPr lang="en-US" dirty="0" smtClean="0"/>
            </a:br>
            <a:r>
              <a:rPr lang="en-US" sz="2000" dirty="0" smtClean="0">
                <a:solidFill>
                  <a:schemeClr val="tx1"/>
                </a:solidFill>
              </a:rPr>
              <a:t>use the video on the next slide to create notes</a:t>
            </a:r>
            <a:endParaRPr lang="en-US" sz="2000" dirty="0">
              <a:solidFill>
                <a:schemeClr val="tx1"/>
              </a:solidFill>
            </a:endParaRPr>
          </a:p>
        </p:txBody>
      </p:sp>
      <p:sp>
        <p:nvSpPr>
          <p:cNvPr id="4" name="Content Placeholder 3"/>
          <p:cNvSpPr>
            <a:spLocks noGrp="1"/>
          </p:cNvSpPr>
          <p:nvPr>
            <p:ph sz="quarter" idx="14"/>
          </p:nvPr>
        </p:nvSpPr>
        <p:spPr>
          <a:xfrm>
            <a:off x="3788228" y="2063396"/>
            <a:ext cx="7292281" cy="3530643"/>
          </a:xfrm>
        </p:spPr>
        <p:txBody>
          <a:bodyPr/>
          <a:lstStyle/>
          <a:p>
            <a:r>
              <a:rPr lang="en-US" u="sng" dirty="0" smtClean="0"/>
              <a:t>Rhetoric 3 means of Persuasion</a:t>
            </a:r>
          </a:p>
          <a:p>
            <a:pPr lvl="1"/>
            <a:r>
              <a:rPr lang="en-US" dirty="0" smtClean="0"/>
              <a:t>Created by: </a:t>
            </a:r>
          </a:p>
          <a:p>
            <a:pPr lvl="1"/>
            <a:r>
              <a:rPr lang="en-US" dirty="0" smtClean="0"/>
              <a:t>Ethos</a:t>
            </a:r>
          </a:p>
          <a:p>
            <a:pPr lvl="1"/>
            <a:endParaRPr lang="en-US" dirty="0"/>
          </a:p>
          <a:p>
            <a:pPr lvl="1"/>
            <a:r>
              <a:rPr lang="en-US" dirty="0" smtClean="0"/>
              <a:t>Logos </a:t>
            </a:r>
          </a:p>
          <a:p>
            <a:pPr lvl="1"/>
            <a:endParaRPr lang="en-US" dirty="0"/>
          </a:p>
          <a:p>
            <a:pPr lvl="1"/>
            <a:r>
              <a:rPr lang="en-US" dirty="0" smtClean="0"/>
              <a:t>Pathos</a:t>
            </a:r>
            <a:endParaRPr lang="en-US" dirty="0"/>
          </a:p>
        </p:txBody>
      </p:sp>
      <p:sp>
        <p:nvSpPr>
          <p:cNvPr id="5" name="Isosceles Triangle 4"/>
          <p:cNvSpPr/>
          <p:nvPr/>
        </p:nvSpPr>
        <p:spPr>
          <a:xfrm>
            <a:off x="1050877" y="2751912"/>
            <a:ext cx="1933303" cy="18013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653371" y="2382580"/>
            <a:ext cx="728314" cy="369332"/>
          </a:xfrm>
          <a:prstGeom prst="rect">
            <a:avLst/>
          </a:prstGeom>
          <a:noFill/>
        </p:spPr>
        <p:txBody>
          <a:bodyPr wrap="square" rtlCol="0">
            <a:spAutoFit/>
          </a:bodyPr>
          <a:lstStyle/>
          <a:p>
            <a:r>
              <a:rPr lang="en-US" dirty="0" smtClean="0"/>
              <a:t>Ethos </a:t>
            </a:r>
            <a:endParaRPr lang="en-US" dirty="0"/>
          </a:p>
        </p:txBody>
      </p:sp>
      <p:sp>
        <p:nvSpPr>
          <p:cNvPr id="7" name="TextBox 6"/>
          <p:cNvSpPr txBox="1"/>
          <p:nvPr/>
        </p:nvSpPr>
        <p:spPr>
          <a:xfrm>
            <a:off x="592751" y="4553287"/>
            <a:ext cx="916252" cy="369332"/>
          </a:xfrm>
          <a:prstGeom prst="rect">
            <a:avLst/>
          </a:prstGeom>
          <a:noFill/>
        </p:spPr>
        <p:txBody>
          <a:bodyPr wrap="square" rtlCol="0">
            <a:spAutoFit/>
          </a:bodyPr>
          <a:lstStyle/>
          <a:p>
            <a:r>
              <a:rPr lang="en-US" dirty="0" smtClean="0"/>
              <a:t>Logos</a:t>
            </a:r>
            <a:endParaRPr lang="en-US" dirty="0"/>
          </a:p>
        </p:txBody>
      </p:sp>
      <p:sp>
        <p:nvSpPr>
          <p:cNvPr id="8" name="TextBox 7"/>
          <p:cNvSpPr txBox="1"/>
          <p:nvPr/>
        </p:nvSpPr>
        <p:spPr>
          <a:xfrm>
            <a:off x="2846527" y="4553287"/>
            <a:ext cx="835485" cy="369332"/>
          </a:xfrm>
          <a:prstGeom prst="rect">
            <a:avLst/>
          </a:prstGeom>
          <a:noFill/>
        </p:spPr>
        <p:txBody>
          <a:bodyPr wrap="none" rtlCol="0">
            <a:spAutoFit/>
          </a:bodyPr>
          <a:lstStyle/>
          <a:p>
            <a:r>
              <a:rPr lang="en-US" dirty="0" smtClean="0"/>
              <a:t>Pathos</a:t>
            </a:r>
            <a:endParaRPr lang="en-US" dirty="0"/>
          </a:p>
        </p:txBody>
      </p:sp>
      <p:sp>
        <p:nvSpPr>
          <p:cNvPr id="9" name="TextBox 8"/>
          <p:cNvSpPr txBox="1"/>
          <p:nvPr/>
        </p:nvSpPr>
        <p:spPr>
          <a:xfrm>
            <a:off x="1198759" y="3637636"/>
            <a:ext cx="1637538" cy="646331"/>
          </a:xfrm>
          <a:prstGeom prst="rect">
            <a:avLst/>
          </a:prstGeom>
          <a:noFill/>
        </p:spPr>
        <p:txBody>
          <a:bodyPr wrap="square" rtlCol="0">
            <a:spAutoFit/>
          </a:bodyPr>
          <a:lstStyle/>
          <a:p>
            <a:pPr algn="ctr"/>
            <a:r>
              <a:rPr lang="en-US" dirty="0" smtClean="0"/>
              <a:t>Rhetorical Triangle</a:t>
            </a:r>
            <a:endParaRPr lang="en-US" dirty="0"/>
          </a:p>
        </p:txBody>
      </p:sp>
    </p:spTree>
    <p:extLst>
      <p:ext uri="{BB962C8B-B14F-4D97-AF65-F5344CB8AC3E}">
        <p14:creationId xmlns:p14="http://schemas.microsoft.com/office/powerpoint/2010/main" val="2130009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73" y="937481"/>
            <a:ext cx="3498979" cy="3545126"/>
          </a:xfrm>
        </p:spPr>
        <p:txBody>
          <a:bodyPr>
            <a:normAutofit/>
          </a:bodyPr>
          <a:lstStyle/>
          <a:p>
            <a:pPr algn="ctr"/>
            <a:r>
              <a:rPr lang="en-US" dirty="0" smtClean="0">
                <a:solidFill>
                  <a:schemeClr val="accent1"/>
                </a:solidFill>
              </a:rPr>
              <a:t/>
            </a:r>
            <a:br>
              <a:rPr lang="en-US" dirty="0" smtClean="0">
                <a:solidFill>
                  <a:schemeClr val="accent1"/>
                </a:solidFill>
              </a:rPr>
            </a:br>
            <a:r>
              <a:rPr lang="en-US" dirty="0" smtClean="0">
                <a:solidFill>
                  <a:schemeClr val="accent1"/>
                </a:solidFill>
              </a:rPr>
              <a:t>Rhetorical Devices</a:t>
            </a:r>
            <a:br>
              <a:rPr lang="en-US" dirty="0" smtClean="0">
                <a:solidFill>
                  <a:schemeClr val="accent1"/>
                </a:solidFill>
              </a:rPr>
            </a:br>
            <a:r>
              <a:rPr lang="en-US" sz="1600" dirty="0" smtClean="0">
                <a:solidFill>
                  <a:schemeClr val="tx1"/>
                </a:solidFill>
              </a:rPr>
              <a:t>find the answers about rhetoric Using this Video </a:t>
            </a:r>
            <a:r>
              <a:rPr lang="en-US" dirty="0" smtClean="0">
                <a:solidFill>
                  <a:schemeClr val="tx1"/>
                </a:solidFill>
              </a:rPr>
              <a:t/>
            </a:r>
            <a:br>
              <a:rPr lang="en-US" dirty="0" smtClean="0">
                <a:solidFill>
                  <a:schemeClr val="tx1"/>
                </a:solidFill>
              </a:rPr>
            </a:br>
            <a:endParaRPr lang="en-US" dirty="0">
              <a:solidFill>
                <a:schemeClr val="tx1"/>
              </a:solidFill>
            </a:endParaRPr>
          </a:p>
        </p:txBody>
      </p:sp>
      <p:pic>
        <p:nvPicPr>
          <p:cNvPr id="6" name="O2dEuMFR8kw"/>
          <p:cNvPicPr>
            <a:picLocks noGrp="1" noRot="1" noChangeAspect="1"/>
          </p:cNvPicPr>
          <p:nvPr>
            <p:ph idx="1"/>
            <a:videoFile r:link="rId1"/>
          </p:nvPr>
        </p:nvPicPr>
        <p:blipFill>
          <a:blip r:embed="rId3"/>
          <a:stretch>
            <a:fillRect/>
          </a:stretch>
        </p:blipFill>
        <p:spPr>
          <a:xfrm>
            <a:off x="3832225" y="685800"/>
            <a:ext cx="7718425" cy="4341813"/>
          </a:xfrm>
          <a:prstGeom prst="rect">
            <a:avLst/>
          </a:prstGeom>
        </p:spPr>
      </p:pic>
      <p:sp>
        <p:nvSpPr>
          <p:cNvPr id="5" name="TextBox 4"/>
          <p:cNvSpPr txBox="1"/>
          <p:nvPr/>
        </p:nvSpPr>
        <p:spPr>
          <a:xfrm>
            <a:off x="321073" y="5612524"/>
            <a:ext cx="11229796" cy="707886"/>
          </a:xfrm>
          <a:prstGeom prst="rect">
            <a:avLst/>
          </a:prstGeom>
          <a:noFill/>
        </p:spPr>
        <p:txBody>
          <a:bodyPr wrap="square" rtlCol="0">
            <a:spAutoFit/>
          </a:bodyPr>
          <a:lstStyle/>
          <a:p>
            <a:r>
              <a:rPr lang="en-US" sz="2000" dirty="0" err="1" smtClean="0">
                <a:solidFill>
                  <a:schemeClr val="bg1"/>
                </a:solidFill>
              </a:rPr>
              <a:t>Obj</a:t>
            </a:r>
            <a:r>
              <a:rPr lang="en-US" sz="2000" dirty="0" smtClean="0">
                <a:solidFill>
                  <a:schemeClr val="bg1"/>
                </a:solidFill>
              </a:rPr>
              <a:t>: I will be able to gather information from the Ted Ed video in order to better comprehend how people are persuaded to do things in order to apply this to my understanding of Animal Farm. </a:t>
            </a:r>
            <a:endParaRPr lang="en-US" sz="2000" dirty="0">
              <a:solidFill>
                <a:schemeClr val="bg1"/>
              </a:solidFill>
            </a:endParaRPr>
          </a:p>
        </p:txBody>
      </p:sp>
    </p:spTree>
    <p:extLst>
      <p:ext uri="{BB962C8B-B14F-4D97-AF65-F5344CB8AC3E}">
        <p14:creationId xmlns:p14="http://schemas.microsoft.com/office/powerpoint/2010/main" val="31709302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cTn>
                <p:tgtEl>
                  <p:spTgt spid="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455" y="819806"/>
            <a:ext cx="4540469" cy="4351284"/>
          </a:xfrm>
        </p:spPr>
        <p:txBody>
          <a:bodyPr/>
          <a:lstStyle/>
          <a:p>
            <a:pPr algn="ctr"/>
            <a:r>
              <a:rPr lang="en-US" dirty="0" smtClean="0">
                <a:solidFill>
                  <a:schemeClr val="tx1"/>
                </a:solidFill>
              </a:rPr>
              <a:t>Rhetorical Device: </a:t>
            </a:r>
            <a:br>
              <a:rPr lang="en-US" dirty="0" smtClean="0">
                <a:solidFill>
                  <a:schemeClr val="tx1"/>
                </a:solidFill>
              </a:rPr>
            </a:br>
            <a:r>
              <a:rPr lang="en-US" dirty="0" smtClean="0">
                <a:solidFill>
                  <a:srgbClr val="C00000"/>
                </a:solidFill>
              </a:rPr>
              <a:t>Group work</a:t>
            </a:r>
            <a:endParaRPr lang="en-US" dirty="0">
              <a:solidFill>
                <a:srgbClr val="C00000"/>
              </a:solidFill>
            </a:endParaRPr>
          </a:p>
        </p:txBody>
      </p:sp>
      <p:sp>
        <p:nvSpPr>
          <p:cNvPr id="3" name="Content Placeholder 2"/>
          <p:cNvSpPr>
            <a:spLocks noGrp="1"/>
          </p:cNvSpPr>
          <p:nvPr>
            <p:ph idx="1"/>
          </p:nvPr>
        </p:nvSpPr>
        <p:spPr>
          <a:xfrm>
            <a:off x="4624252" y="271191"/>
            <a:ext cx="6763006" cy="5631394"/>
          </a:xfrm>
        </p:spPr>
        <p:txBody>
          <a:bodyPr>
            <a:normAutofit/>
          </a:bodyPr>
          <a:lstStyle/>
          <a:p>
            <a:pPr marL="457200" lvl="1" indent="0" algn="ctr">
              <a:buNone/>
            </a:pPr>
            <a:r>
              <a:rPr lang="en-US" sz="3800" dirty="0" smtClean="0"/>
              <a:t>With your Shoulder Partner or in Table groups if you have 3 people (15 min)</a:t>
            </a:r>
          </a:p>
          <a:p>
            <a:pPr lvl="1"/>
            <a:r>
              <a:rPr lang="en-US" sz="3800" dirty="0" smtClean="0"/>
              <a:t> </a:t>
            </a:r>
            <a:r>
              <a:rPr lang="en-US" sz="3600" dirty="0"/>
              <a:t>Create ways to remember Ethos, Logos and </a:t>
            </a:r>
            <a:r>
              <a:rPr lang="en-US" sz="3600" dirty="0" smtClean="0"/>
              <a:t>Pathos and what they stand for </a:t>
            </a:r>
            <a:endParaRPr lang="en-US" sz="3600" dirty="0" smtClean="0"/>
          </a:p>
          <a:p>
            <a:pPr lvl="2"/>
            <a:r>
              <a:rPr lang="en-US" sz="3200" dirty="0" smtClean="0"/>
              <a:t>EX</a:t>
            </a:r>
            <a:r>
              <a:rPr lang="en-US" sz="3200" dirty="0"/>
              <a:t>. Logos=Logic which includes facts and stats </a:t>
            </a:r>
          </a:p>
          <a:p>
            <a:endParaRPr lang="en-US" dirty="0"/>
          </a:p>
        </p:txBody>
      </p:sp>
      <p:sp>
        <p:nvSpPr>
          <p:cNvPr id="4" name="TextBox 3"/>
          <p:cNvSpPr txBox="1"/>
          <p:nvPr/>
        </p:nvSpPr>
        <p:spPr>
          <a:xfrm>
            <a:off x="210206" y="5697865"/>
            <a:ext cx="11571890" cy="707886"/>
          </a:xfrm>
          <a:prstGeom prst="rect">
            <a:avLst/>
          </a:prstGeom>
          <a:noFill/>
        </p:spPr>
        <p:txBody>
          <a:bodyPr wrap="square" rtlCol="0">
            <a:spAutoFit/>
          </a:bodyPr>
          <a:lstStyle/>
          <a:p>
            <a:r>
              <a:rPr lang="en-US" sz="2000" dirty="0" err="1" smtClean="0">
                <a:solidFill>
                  <a:schemeClr val="bg1"/>
                </a:solidFill>
              </a:rPr>
              <a:t>Obj</a:t>
            </a:r>
            <a:r>
              <a:rPr lang="en-US" sz="2000" dirty="0" smtClean="0">
                <a:solidFill>
                  <a:schemeClr val="bg1"/>
                </a:solidFill>
              </a:rPr>
              <a:t>: I will be able to break apart what I learned about Rhetorical Devices in order to create ways in which understand there differences so that I can apply this to my analysis of Animal Farm. </a:t>
            </a:r>
            <a:endParaRPr lang="en-US" sz="2000" dirty="0">
              <a:solidFill>
                <a:schemeClr val="bg1"/>
              </a:solidFill>
            </a:endParaRPr>
          </a:p>
        </p:txBody>
      </p:sp>
    </p:spTree>
    <p:extLst>
      <p:ext uri="{BB962C8B-B14F-4D97-AF65-F5344CB8AC3E}">
        <p14:creationId xmlns:p14="http://schemas.microsoft.com/office/powerpoint/2010/main" val="228076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625" y="351755"/>
            <a:ext cx="10396882" cy="1711641"/>
          </a:xfrm>
        </p:spPr>
        <p:txBody>
          <a:bodyPr>
            <a:noAutofit/>
          </a:bodyPr>
          <a:lstStyle/>
          <a:p>
            <a:r>
              <a:rPr lang="en-US" sz="3600" dirty="0" smtClean="0">
                <a:solidFill>
                  <a:schemeClr val="tx1"/>
                </a:solidFill>
              </a:rPr>
              <a:t>Class work: </a:t>
            </a:r>
            <a:r>
              <a:rPr lang="en-US" sz="3600" dirty="0" smtClean="0"/>
              <a:t/>
            </a:r>
            <a:br>
              <a:rPr lang="en-US" sz="3600" dirty="0" smtClean="0"/>
            </a:br>
            <a:r>
              <a:rPr lang="en-US" sz="2400" dirty="0" err="1" smtClean="0"/>
              <a:t>Obj</a:t>
            </a:r>
            <a:r>
              <a:rPr lang="en-US" sz="2400" dirty="0" smtClean="0"/>
              <a:t>: I will be able to read and Analyze animal Farm while taking what I know about Rhetorical Devices in order to determine how the animals were persuaded to revolt much like the leaders of the Russian revolution.  </a:t>
            </a:r>
            <a:endParaRPr lang="en-US" sz="3200" dirty="0"/>
          </a:p>
        </p:txBody>
      </p:sp>
      <p:sp>
        <p:nvSpPr>
          <p:cNvPr id="5" name="Content Placeholder 4"/>
          <p:cNvSpPr>
            <a:spLocks noGrp="1"/>
          </p:cNvSpPr>
          <p:nvPr>
            <p:ph sz="quarter" idx="13"/>
          </p:nvPr>
        </p:nvSpPr>
        <p:spPr/>
        <p:txBody>
          <a:bodyPr anchor="t">
            <a:normAutofit/>
          </a:bodyPr>
          <a:lstStyle/>
          <a:p>
            <a:r>
              <a:rPr lang="en-US" sz="3800" dirty="0"/>
              <a:t>Read </a:t>
            </a:r>
            <a:r>
              <a:rPr lang="en-US" sz="3800" dirty="0" err="1"/>
              <a:t>chp</a:t>
            </a:r>
            <a:r>
              <a:rPr lang="en-US" sz="3800" dirty="0"/>
              <a:t>. 3 of Animal Farm</a:t>
            </a:r>
          </a:p>
          <a:p>
            <a:pPr lvl="1"/>
            <a:r>
              <a:rPr lang="en-US" sz="3800" dirty="0"/>
              <a:t>Finish comprehension ?’s for chapters 1-3</a:t>
            </a:r>
          </a:p>
          <a:p>
            <a:pPr lvl="1"/>
            <a:r>
              <a:rPr lang="en-US" sz="3800" dirty="0"/>
              <a:t>Trade and </a:t>
            </a:r>
            <a:r>
              <a:rPr lang="en-US" sz="3800" dirty="0" smtClean="0"/>
              <a:t>Grade (Friday as Warm Up)</a:t>
            </a:r>
            <a:endParaRPr lang="en-US" sz="3800" dirty="0"/>
          </a:p>
          <a:p>
            <a:pPr marL="0" indent="0">
              <a:buNone/>
            </a:pPr>
            <a:endParaRPr lang="en-US" dirty="0"/>
          </a:p>
        </p:txBody>
      </p:sp>
    </p:spTree>
    <p:extLst>
      <p:ext uri="{BB962C8B-B14F-4D97-AF65-F5344CB8AC3E}">
        <p14:creationId xmlns:p14="http://schemas.microsoft.com/office/powerpoint/2010/main" val="708677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7</TotalTime>
  <Words>246</Words>
  <Application>Microsoft Office PowerPoint</Application>
  <PresentationFormat>Widescreen</PresentationFormat>
  <Paragraphs>35</Paragraphs>
  <Slides>5</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Impact</vt:lpstr>
      <vt:lpstr>Main Event</vt:lpstr>
      <vt:lpstr>ELA Agenda:               10/25/17</vt:lpstr>
      <vt:lpstr>Rhetorical Devices: Ways to Persuade People to the Way you think  use the video on the next slide to create notes</vt:lpstr>
      <vt:lpstr> Rhetorical Devices find the answers about rhetoric Using this Video  </vt:lpstr>
      <vt:lpstr>Rhetorical Device:  Group work</vt:lpstr>
      <vt:lpstr>Class work:  Obj: I will be able to read and Analyze animal Farm while taking what I know about Rhetorical Devices in order to determine how the animals were persuaded to revolt much like the leaders of the Russian revolution.  </vt:lpstr>
    </vt:vector>
  </TitlesOfParts>
  <Company>Fort Worth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 Agenda:               10/25/17</dc:title>
  <dc:creator>Harris, Tyler</dc:creator>
  <cp:lastModifiedBy>Harris, Tyler</cp:lastModifiedBy>
  <cp:revision>2</cp:revision>
  <dcterms:created xsi:type="dcterms:W3CDTF">2017-10-25T18:11:12Z</dcterms:created>
  <dcterms:modified xsi:type="dcterms:W3CDTF">2017-10-25T18:18:30Z</dcterms:modified>
</cp:coreProperties>
</file>